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72" r:id="rId3"/>
    <p:sldId id="273" r:id="rId4"/>
    <p:sldId id="267" r:id="rId5"/>
    <p:sldId id="268" r:id="rId6"/>
    <p:sldId id="256" r:id="rId7"/>
    <p:sldId id="264" r:id="rId8"/>
    <p:sldId id="257" r:id="rId9"/>
    <p:sldId id="259" r:id="rId10"/>
    <p:sldId id="269" r:id="rId11"/>
    <p:sldId id="260" r:id="rId12"/>
    <p:sldId id="261" r:id="rId13"/>
    <p:sldId id="262" r:id="rId14"/>
    <p:sldId id="263" r:id="rId15"/>
    <p:sldId id="266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ACE330B-2A44-4586-8901-D741F50CFF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0FE9EA1-0D5A-4567-A825-04BC20FE0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412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330B-2A44-4586-8901-D741F50CFF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9EA1-0D5A-4567-A825-04BC20FE0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562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ACE330B-2A44-4586-8901-D741F50CFF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0FE9EA1-0D5A-4567-A825-04BC20FE0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144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330B-2A44-4586-8901-D741F50CFF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80FE9EA1-0D5A-4567-A825-04BC20FE0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740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ACE330B-2A44-4586-8901-D741F50CFF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0FE9EA1-0D5A-4567-A825-04BC20FE0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54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330B-2A44-4586-8901-D741F50CFF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9EA1-0D5A-4567-A825-04BC20FE0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9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330B-2A44-4586-8901-D741F50CFF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9EA1-0D5A-4567-A825-04BC20FE0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75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330B-2A44-4586-8901-D741F50CFF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9EA1-0D5A-4567-A825-04BC20FE0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14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330B-2A44-4586-8901-D741F50CFF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9EA1-0D5A-4567-A825-04BC20FE0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91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ACE330B-2A44-4586-8901-D741F50CFF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0FE9EA1-0D5A-4567-A825-04BC20FE0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265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330B-2A44-4586-8901-D741F50CFF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9EA1-0D5A-4567-A825-04BC20FE0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4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6ACE330B-2A44-4586-8901-D741F50CFF69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80FE9EA1-0D5A-4567-A825-04BC20FE0AE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3682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научно-практическая конференция: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Здоровьесберегающее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образовательное пространство 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74453" y="1582341"/>
            <a:ext cx="1110028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endParaRPr lang="ru-RU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endParaRPr lang="ru-RU" dirty="0" smtClean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endParaRPr lang="ru-RU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endParaRPr lang="ru-RU" dirty="0" smtClean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endParaRPr lang="ru-RU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rebuchet MS" panose="020B0603020202020204" pitchFamily="34" charset="0"/>
              </a:rPr>
              <a:t>В 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rebuchet MS" panose="020B0603020202020204" pitchFamily="34" charset="0"/>
              </a:rPr>
              <a:t>программе 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rebuchet MS" panose="020B0603020202020204" pitchFamily="34" charset="0"/>
              </a:rPr>
              <a:t>конференции 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rebuchet MS" panose="020B0603020202020204" pitchFamily="34" charset="0"/>
              </a:rPr>
              <a:t>работа 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rebuchet MS" panose="020B0603020202020204" pitchFamily="34" charset="0"/>
              </a:rPr>
              <a:t>велась по 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rebuchet MS" panose="020B0603020202020204" pitchFamily="34" charset="0"/>
              </a:rPr>
              <a:t>следующим направлениям: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rebuchet MS" panose="020B0603020202020204" pitchFamily="34" charset="0"/>
              </a:rPr>
              <a:t>1.Проектирование психологически безопасной образовательной среды;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rebuchet MS" panose="020B0603020202020204" pitchFamily="34" charset="0"/>
              </a:rPr>
              <a:t>2.Механизмы нейтрализации 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rebuchet MS" panose="020B0603020202020204" pitchFamily="34" charset="0"/>
              </a:rPr>
              <a:t>негативного 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rebuchet MS" panose="020B0603020202020204" pitchFamily="34" charset="0"/>
              </a:rPr>
              <a:t>влияния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rebuchet MS" panose="020B0603020202020204" pitchFamily="34" charset="0"/>
              </a:rPr>
              <a:t>манипулятивных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rebuchet MS" panose="020B0603020202020204" pitchFamily="34" charset="0"/>
              </a:rPr>
              <a:t> технологий;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rebuchet MS" panose="020B0603020202020204" pitchFamily="34" charset="0"/>
              </a:rPr>
              <a:t>3.Вопросы поддержки эмоционального благополучия учащихся, педагогов и родителей;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rebuchet MS" panose="020B0603020202020204" pitchFamily="34" charset="0"/>
              </a:rPr>
              <a:t>4.Стратегии преодоления профессиональных кризисов и сложных стрессовых ситуаций;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rebuchet MS" panose="020B0603020202020204" pitchFamily="34" charset="0"/>
              </a:rPr>
              <a:t>5.Профилактика синдрома эмоционального выгорания в профессиональной деятельности педагога.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280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Притча « Небезупречный»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9782" y="3105835"/>
            <a:ext cx="38646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Уметь замечать не только очевидное и правильное, но и из недостатка найти истину, пользу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otvet.imgsmail.ru/download/7867c0cf614af91d023bbe2b2039f811_i-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552" y="1932317"/>
            <a:ext cx="6406547" cy="4804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для притчи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5894" y="5919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8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894" y="729657"/>
            <a:ext cx="11029616" cy="1448421"/>
          </a:xfrm>
        </p:spPr>
        <p:txBody>
          <a:bodyPr>
            <a:no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«Слова»</a:t>
            </a:r>
            <a:b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1820" y="1997839"/>
            <a:ext cx="600155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Многое в нашей жизни зависит от того, что мы думаем и какие слова произносим. Мысли и слова самым непосредственным образом влияют на наше здоровье. Чтобы сохранить свое здоровье, человек должен научиться думать и действовать позитивно, видеть в окружающей жизни больше хорошего. Следите за тем, чтобы в вашей речи было как можно меньше отрицательной частицы НЕ. Например, замените выражение </a:t>
            </a: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«Я не хочу быть больной»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на выражение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хочу быть здоровой»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://nashaplaneta.su/_bl/819/25299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893" y="2178078"/>
            <a:ext cx="5753100" cy="425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39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894" y="729657"/>
            <a:ext cx="11029616" cy="1426397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852" y="1582341"/>
            <a:ext cx="528515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dirty="0" smtClean="0">
              <a:solidFill>
                <a:srgbClr val="333333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dirty="0" smtClean="0">
              <a:solidFill>
                <a:srgbClr val="333333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том, что музыка способна изменить  физическое состояние человека, знали еще в Древней Греции. Отечественный физиолог И. Р. Тарханов доказал, что мелодии, доставляющие человеку радость, замедляют пульс, способствуют расширению сосудов и нормализуют давление.</a:t>
            </a: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Найдите время, чтобы послушать музыку, которая вам нравится. </a:t>
            </a: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Звучит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«Маленькая ночная серенада» </a:t>
            </a: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Вольфганга Амадея Моцарта,</a:t>
            </a: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(помогает от головной боли.)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im3-tub-ru.yandex.net/i?id=d8ea66b96072379af6c07029a2d2dae9&amp;n=33&amp;h=177&amp;w=4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006" y="2156055"/>
            <a:ext cx="6349285" cy="36265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маленькая серенад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0015" y="5668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1426946"/>
          </a:xfrm>
        </p:spPr>
        <p:txBody>
          <a:bodyPr>
            <a:no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Ароматерапия</a:t>
            </a:r>
            <a:b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2690336"/>
            <a:ext cx="43906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Ароматерапия - лечение с помощью эфирных масел растений. Ее истоки лежат в глубокой древности. Известно, обоняние связано с </a:t>
            </a:r>
            <a:r>
              <a:rPr lang="ru-RU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лимбической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системой головного мозга, которая дает возможность испытывать различные эмоции</a:t>
            </a:r>
            <a:r>
              <a:rPr lang="ru-RU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http://orbi24.ru/wp-content/uploads/2016/03/aro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1" y="3944614"/>
            <a:ext cx="4950394" cy="278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samopoznanie.ru/avatars/objects/3-147846_1_6.jpg?14793838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1" y="1803619"/>
            <a:ext cx="4917566" cy="284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7037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Водотерапия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Водотерапия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9178" y="962011"/>
            <a:ext cx="5736565" cy="6052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125"/>
              </a:spcBef>
              <a:spcAft>
                <a:spcPts val="1125"/>
              </a:spcAft>
            </a:pPr>
            <a:endParaRPr lang="ru-RU" dirty="0" smtClean="0">
              <a:solidFill>
                <a:srgbClr val="333333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1125"/>
              </a:spcBef>
              <a:spcAft>
                <a:spcPts val="1125"/>
              </a:spcAft>
            </a:pPr>
            <a:endParaRPr lang="ru-RU" dirty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Вода – доступное, безопасное и приятное лечебное средство. Вода имеет свойство смывать не только грязь, но и отрицательные эмоции</a:t>
            </a:r>
            <a:endParaRPr lang="ru-RU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u="sng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Все знают</a:t>
            </a:r>
            <a:r>
              <a:rPr lang="ru-RU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снять усталость и пополнить жизненные силы можно за счет контакта с водой. Для расслабления полезно просто смотреть на воду.</a:t>
            </a:r>
            <a:endParaRPr lang="ru-RU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Самое доступное упражнение – мытье рук от локтей к запястьям в прохладной воде. Таким образом активизируется мозговое кровообращение, снимается усталость.</a:t>
            </a:r>
            <a:endParaRPr lang="ru-RU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 состоянии стресса, когда </a:t>
            </a:r>
            <a:r>
              <a:rPr lang="ru-RU" i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«голова идет кругом»</a:t>
            </a:r>
            <a:r>
              <a:rPr lang="ru-RU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хочется тишины и одиночества, нужно встать под сильную струю душа, направить его прямо на голову, чтобы ничего не слышать. Через 3 минуты стрессовое состояние исчезнет.</a:t>
            </a:r>
            <a:endParaRPr lang="ru-RU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водопад -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743" y="1846826"/>
            <a:ext cx="6067546" cy="50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шум водопад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0710" y="6100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6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1426946"/>
          </a:xfrm>
        </p:spPr>
        <p:txBody>
          <a:bodyPr>
            <a:no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Фототерапия</a:t>
            </a:r>
            <a:b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5826" y="1997839"/>
            <a:ext cx="44857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минуты грусти, тревоги полезно смотреть на фотографии дорогих сердцу людей. В этот момент человек как бы ощущает невидимую поддержку с их стороны, приятные воспоминания успокаивают и вселяют надежду. Как правило, на фото запечатлеваются самые радостные, значимые события, и, просматривая их, человек мысленно возвращается в то состояние, когда ему было хорошо и радостно. Это хороший способ нормализовать свое состояние.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.psy4future.com.ua/wp-content/uploads/2015/11/Y-wU10tv-0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042" y="1431986"/>
            <a:ext cx="5638360" cy="376248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4280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http://miranimacii.ru/_ph/30/23178251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1" y="0"/>
            <a:ext cx="11343736" cy="675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ертикальный свиток 2"/>
          <p:cNvSpPr/>
          <p:nvPr/>
        </p:nvSpPr>
        <p:spPr>
          <a:xfrm>
            <a:off x="10092906" y="4960189"/>
            <a:ext cx="1682151" cy="1794293"/>
          </a:xfrm>
          <a:prstGeom prst="verticalScroll">
            <a:avLst/>
          </a:prstGeom>
          <a:solidFill>
            <a:srgbClr val="FF0000"/>
          </a:solidFill>
          <a:ln>
            <a:solidFill>
              <a:srgbClr val="CC0000">
                <a:alpha val="3686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ЛОМАКО О.М.</a:t>
            </a:r>
            <a:endParaRPr lang="ru-RU" sz="2000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samgum.ru/images/6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22" y="920468"/>
            <a:ext cx="8619938" cy="574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hel74school6.3dn.ru/vospitanie/897278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1" y="612475"/>
            <a:ext cx="2751600" cy="250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s02.infourok.ru/uploads/ex/1208/00084f67-80dc4777/hello_html_md9542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590" y="5289204"/>
            <a:ext cx="2823410" cy="160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03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122853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идея инновационного развития: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 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здоровьесозиданию</a:t>
            </a:r>
            <a:r>
              <a:rPr lang="ru-RU" dirty="0"/>
              <a:t/>
            </a:r>
            <a:br>
              <a:rPr lang="ru-RU" dirty="0"/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8189" y="1859340"/>
            <a:ext cx="5106837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здоровьесбережение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это сохранение здоровья, то </a:t>
            </a:r>
          </a:p>
          <a:p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здоровьесозидание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-развитие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</a:rPr>
              <a:t>Дошкольное </a:t>
            </a:r>
            <a:r>
              <a:rPr lang="ru-RU" sz="2000" dirty="0">
                <a:latin typeface="Times New Roman" panose="02020603050405020304" pitchFamily="18" charset="0"/>
              </a:rPr>
              <a:t>учреждение является центром воспитания культуры семьи, </a:t>
            </a:r>
            <a:r>
              <a:rPr lang="ru-RU" sz="2000" dirty="0" smtClean="0">
                <a:latin typeface="Times New Roman" panose="02020603050405020304" pitchFamily="18" charset="0"/>
              </a:rPr>
              <a:t>формирования знаний</a:t>
            </a:r>
            <a:r>
              <a:rPr lang="ru-RU" sz="2000" dirty="0">
                <a:latin typeface="Times New Roman" panose="02020603050405020304" pitchFamily="18" charset="0"/>
              </a:rPr>
              <a:t>, умений, навыков по различным аспектам </a:t>
            </a:r>
            <a:r>
              <a:rPr lang="ru-RU" sz="2000" dirty="0" smtClean="0">
                <a:latin typeface="Times New Roman" panose="02020603050405020304" pitchFamily="18" charset="0"/>
              </a:rPr>
              <a:t>сохранения, укрепления и основания  </a:t>
            </a:r>
            <a:r>
              <a:rPr lang="ru-RU" sz="2000" dirty="0">
                <a:latin typeface="Times New Roman" panose="02020603050405020304" pitchFamily="18" charset="0"/>
              </a:rPr>
              <a:t>здоровья,  как детей, так </a:t>
            </a:r>
            <a:r>
              <a:rPr lang="ru-RU" sz="2000" dirty="0" smtClean="0">
                <a:latin typeface="Times New Roman" panose="02020603050405020304" pitchFamily="18" charset="0"/>
              </a:rPr>
              <a:t>и </a:t>
            </a:r>
            <a:r>
              <a:rPr lang="ru-RU" sz="2000" dirty="0">
                <a:latin typeface="Times New Roman" panose="02020603050405020304" pitchFamily="18" charset="0"/>
              </a:rPr>
              <a:t>взрослых. </a:t>
            </a:r>
            <a:r>
              <a:rPr lang="ru-RU" sz="2000" dirty="0" smtClean="0">
                <a:latin typeface="Times New Roman" panose="02020603050405020304" pitchFamily="18" charset="0"/>
              </a:rPr>
              <a:t>Целенаправленная деятельность </a:t>
            </a:r>
            <a:r>
              <a:rPr lang="ru-RU" sz="2000" dirty="0">
                <a:latin typeface="Times New Roman" panose="02020603050405020304" pitchFamily="18" charset="0"/>
              </a:rPr>
              <a:t>родителей и педагогов по </a:t>
            </a:r>
            <a:r>
              <a:rPr lang="ru-RU" sz="2000" dirty="0" err="1" smtClean="0">
                <a:latin typeface="Times New Roman" panose="02020603050405020304" pitchFamily="18" charset="0"/>
              </a:rPr>
              <a:t>здоровьесозиданию</a:t>
            </a:r>
            <a:r>
              <a:rPr lang="ru-RU" sz="2000" dirty="0" smtClean="0">
                <a:latin typeface="Times New Roman" panose="02020603050405020304" pitchFamily="18" charset="0"/>
              </a:rPr>
              <a:t> - залог </a:t>
            </a:r>
            <a:r>
              <a:rPr lang="ru-RU" sz="2000" dirty="0">
                <a:latin typeface="Times New Roman" panose="02020603050405020304" pitchFamily="18" charset="0"/>
              </a:rPr>
              <a:t>здоровья воспитанников и их </a:t>
            </a:r>
            <a:r>
              <a:rPr lang="ru-RU" sz="2000" dirty="0" smtClean="0">
                <a:latin typeface="Times New Roman" panose="02020603050405020304" pitchFamily="18" charset="0"/>
              </a:rPr>
              <a:t>ориентация </a:t>
            </a:r>
            <a:r>
              <a:rPr lang="ru-RU" sz="2000" dirty="0">
                <a:latin typeface="Times New Roman" panose="02020603050405020304" pitchFamily="18" charset="0"/>
              </a:rPr>
              <a:t>на здоровый образ жизни.</a:t>
            </a:r>
            <a:endParaRPr lang="ru-RU" sz="2000" b="0" i="0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1026" name="Picture 2" descr="http://asbest-gid.ru/reklama/soc_p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198" y="2363639"/>
            <a:ext cx="5546273" cy="390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25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«Система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здоровьесозидающей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деятельности общеобразовательного  учреждения в целостном образовательном  процессе»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5223" y="2070340"/>
            <a:ext cx="507233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триады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оптимальная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активность;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достаточная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умственная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нагрузка;</a:t>
            </a:r>
          </a:p>
          <a:p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преобладание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положительных эмоциональных впечатлений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http://strbsu.ru/wp-content/uploads/2014/03/zd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44" y="1975449"/>
            <a:ext cx="4590719" cy="383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16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здоровьесозидающей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условие усовершенствования педагогического процесса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9562" y="2413338"/>
            <a:ext cx="60988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здоровьесозидающей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среды развития ребенка включает функционально связанные внешние и внутренние компоненты современных инновационных педагогических технологий;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реализация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здоровьесозидающей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среды развития ребенка ориентированы на показатели личностного развития и роста, как ребенка, так и педагога.</a:t>
            </a:r>
          </a:p>
        </p:txBody>
      </p:sp>
      <p:pic>
        <p:nvPicPr>
          <p:cNvPr id="4" name="Picture 2" descr="http://zacaz.ru/images/cms/data/import_files/1c/oblozhka_zdorov_e_prezhde_vseg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212" y="2196552"/>
            <a:ext cx="3958107" cy="437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38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63637"/>
          </a:xfrm>
        </p:spPr>
        <p:txBody>
          <a:bodyPr>
            <a:normAutofit fontScale="90000"/>
          </a:bodyPr>
          <a:lstStyle/>
          <a:p>
            <a:r>
              <a:rPr lang="ru-RU" sz="7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«Будьте здоровы!»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1194" y="3692105"/>
            <a:ext cx="10993546" cy="164764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педагога – это тандем физического и эмоционального благополучия.</a:t>
            </a:r>
          </a:p>
        </p:txBody>
      </p:sp>
    </p:spTree>
    <p:extLst>
      <p:ext uri="{BB962C8B-B14F-4D97-AF65-F5344CB8AC3E}">
        <p14:creationId xmlns:p14="http://schemas.microsoft.com/office/powerpoint/2010/main" val="120511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193" y="2180496"/>
            <a:ext cx="4448008" cy="3678303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Обработав статистические данные по заболеваемости сотрудники института В.М. Бехтерева профессию педагога отнесли к «группе риска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– профессия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здоровьеразрушающая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images.clipartpanda.com/statistics-clipart-statistics-word-percentage-sign-sphere-ball-stats-to-illustrate-study-mathematical-probability-414934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306" y="2010295"/>
            <a:ext cx="4299848" cy="40187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2546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36429"/>
            <a:ext cx="10515600" cy="1854679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Мировоззренческие причины, разрушающие здоровье: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4235" y="1779831"/>
            <a:ext cx="5943600" cy="4337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465"/>
              </a:lnSpc>
              <a:spcBef>
                <a:spcPts val="225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sz="2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65"/>
              </a:lnSpc>
              <a:spcBef>
                <a:spcPts val="225"/>
              </a:spcBef>
              <a:buSzPts val="1000"/>
              <a:tabLst>
                <a:tab pos="457200" algn="l"/>
              </a:tabLst>
            </a:pPr>
            <a:endParaRPr lang="ru-RU" sz="2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1465"/>
              </a:lnSpc>
              <a:spcBef>
                <a:spcPts val="225"/>
              </a:spcBef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неумение жить в данный момент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считая его самым важным в жизни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ts val="1465"/>
              </a:lnSpc>
              <a:spcBef>
                <a:spcPts val="225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1465"/>
              </a:lnSpc>
              <a:spcBef>
                <a:spcPts val="225"/>
              </a:spcBef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неумение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найти свое место в жизни, которое позволяло бы получать удовлетворение от факта существования, профессии, семьи, хобби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….;</a:t>
            </a: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465"/>
              </a:lnSpc>
              <a:spcBef>
                <a:spcPts val="225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ts val="1465"/>
              </a:lnSpc>
              <a:spcBef>
                <a:spcPts val="225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неосознание себя частицей великих исторических процессов, непонимание того, что каждый из нас является творцом истории, и своей и планетарной;</a:t>
            </a:r>
          </a:p>
          <a:p>
            <a:pPr lvl="0">
              <a:lnSpc>
                <a:spcPts val="1465"/>
              </a:lnSpc>
              <a:spcBef>
                <a:spcPts val="225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ts val="1465"/>
              </a:lnSpc>
              <a:spcBef>
                <a:spcPts val="225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неумение принимать свой социальный статус и достойно пребывать в нем.</a:t>
            </a:r>
            <a:endParaRPr lang="ru-RU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www.3secrets.ru/_ld/0/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835" y="1854591"/>
            <a:ext cx="5116400" cy="4356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37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Психические причины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zhkt.guru/i/images/gemorroy-psihosomat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95" y="1536380"/>
            <a:ext cx="5823906" cy="411768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  <a:softEdge rad="1270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0456" y="2075969"/>
            <a:ext cx="5834130" cy="405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1465"/>
              </a:lnSpc>
              <a:spcBef>
                <a:spcPts val="225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ts val="1465"/>
              </a:lnSpc>
              <a:spcBef>
                <a:spcPts val="225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неумение противостоять стрессам;</a:t>
            </a:r>
          </a:p>
          <a:p>
            <a:pPr marL="342900" lvl="0" indent="-342900">
              <a:lnSpc>
                <a:spcPts val="1465"/>
              </a:lnSpc>
              <a:spcBef>
                <a:spcPts val="225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ts val="1465"/>
              </a:lnSpc>
              <a:spcBef>
                <a:spcPts val="225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отсутствие навыка управлять своими эмоциями;</a:t>
            </a:r>
          </a:p>
          <a:p>
            <a:pPr marL="342900" lvl="0" indent="-342900">
              <a:lnSpc>
                <a:spcPts val="1465"/>
              </a:lnSpc>
              <a:spcBef>
                <a:spcPts val="225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ts val="1465"/>
              </a:lnSpc>
              <a:spcBef>
                <a:spcPts val="225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частое превышение своих психических возможностей;</a:t>
            </a:r>
          </a:p>
          <a:p>
            <a:pPr marL="342900" lvl="0" indent="-342900">
              <a:lnSpc>
                <a:spcPts val="1465"/>
              </a:lnSpc>
              <a:spcBef>
                <a:spcPts val="225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ts val="1465"/>
              </a:lnSpc>
              <a:spcBef>
                <a:spcPts val="225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неумение вырастить в себе и освоить эмоцию радости, создать установку на радость от существования;</a:t>
            </a:r>
          </a:p>
          <a:p>
            <a:pPr marL="342900" lvl="0" indent="-342900">
              <a:lnSpc>
                <a:spcPts val="1465"/>
              </a:lnSpc>
              <a:spcBef>
                <a:spcPts val="225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ts val="1465"/>
              </a:lnSpc>
              <a:spcBef>
                <a:spcPts val="225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неспособность смеяться над жизненными неудачами.</a:t>
            </a: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06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ивиденд">
  <a:themeElements>
    <a:clrScheme name="Дивиденд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Дивиденд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TM03457464[[fn=Дивиденд]]</Template>
  <TotalTime>1978</TotalTime>
  <Words>473</Words>
  <Application>Microsoft Office PowerPoint</Application>
  <PresentationFormat>Широкоэкранный</PresentationFormat>
  <Paragraphs>76</Paragraphs>
  <Slides>16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Arial</vt:lpstr>
      <vt:lpstr>Calibri</vt:lpstr>
      <vt:lpstr>Corbel</vt:lpstr>
      <vt:lpstr>Gill Sans MT</vt:lpstr>
      <vt:lpstr>Monotype Corsiva</vt:lpstr>
      <vt:lpstr>Symbol</vt:lpstr>
      <vt:lpstr>Times New Roman</vt:lpstr>
      <vt:lpstr>Trebuchet MS</vt:lpstr>
      <vt:lpstr>Wingdings</vt:lpstr>
      <vt:lpstr>Wingdings 2</vt:lpstr>
      <vt:lpstr>Дивиденд</vt:lpstr>
      <vt:lpstr>Региональная научно-практическая конференция:  « Здоровьесберегающее образовательное пространство  доу»</vt:lpstr>
      <vt:lpstr>Презентация PowerPoint</vt:lpstr>
      <vt:lpstr>Основная идея инновационного развития: От здоровьесбережения  к  здоровьесозиданию </vt:lpstr>
      <vt:lpstr>«Система здоровьесозидающей  деятельности общеобразовательного  учреждения в целостном образовательном  процессе»</vt:lpstr>
      <vt:lpstr>Проектирование здоровьесозидающей среды  как условие усовершенствования педагогического процесса </vt:lpstr>
      <vt:lpstr>«Будьте здоровы!» </vt:lpstr>
      <vt:lpstr>Статистика</vt:lpstr>
      <vt:lpstr>Мировоззренческие причины, разрушающие здоровье: </vt:lpstr>
      <vt:lpstr>Психические причины </vt:lpstr>
      <vt:lpstr>Притча « Небезупречный»</vt:lpstr>
      <vt:lpstr>«Слова» </vt:lpstr>
      <vt:lpstr>Музыка </vt:lpstr>
      <vt:lpstr>Ароматерапия </vt:lpstr>
      <vt:lpstr>Водотерапия  Водотерапия</vt:lpstr>
      <vt:lpstr>Фототерапия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«Будьте здоровы!» </dc:title>
  <dc:creator>User</dc:creator>
  <cp:lastModifiedBy>User</cp:lastModifiedBy>
  <cp:revision>54</cp:revision>
  <dcterms:created xsi:type="dcterms:W3CDTF">2016-12-01T07:00:46Z</dcterms:created>
  <dcterms:modified xsi:type="dcterms:W3CDTF">2016-12-19T11:55:48Z</dcterms:modified>
</cp:coreProperties>
</file>